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7" r:id="rId9"/>
    <p:sldId id="265" r:id="rId10"/>
    <p:sldId id="262" r:id="rId11"/>
    <p:sldId id="263" r:id="rId12"/>
    <p:sldId id="264" r:id="rId13"/>
  </p:sldIdLst>
  <p:sldSz cx="10071100" cy="7556500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06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l-SI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758D0AF3-5A1D-496E-92BE-5788DDE284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75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C8F0DF-1046-4CDE-B7A9-6F02C00A287B}" type="slidenum">
              <a:rPr lang="en-US"/>
              <a:pPr/>
              <a:t>1</a:t>
            </a:fld>
            <a:endParaRPr lang="en-US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26E61-31E6-463F-8A53-C4D706D81DBB}" type="slidenum">
              <a:rPr lang="en-US"/>
              <a:pPr/>
              <a:t>10</a:t>
            </a:fld>
            <a:endParaRPr 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26E61-31E6-463F-8A53-C4D706D81DBB}" type="slidenum">
              <a:rPr lang="en-US"/>
              <a:pPr/>
              <a:t>11</a:t>
            </a:fld>
            <a:endParaRPr 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26E61-31E6-463F-8A53-C4D706D81DBB}" type="slidenum">
              <a:rPr lang="en-US"/>
              <a:pPr/>
              <a:t>2</a:t>
            </a:fld>
            <a:endParaRPr 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26E61-31E6-463F-8A53-C4D706D81DBB}" type="slidenum">
              <a:rPr lang="en-US"/>
              <a:pPr/>
              <a:t>3</a:t>
            </a:fld>
            <a:endParaRPr 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26E61-31E6-463F-8A53-C4D706D81DBB}" type="slidenum">
              <a:rPr lang="en-US"/>
              <a:pPr/>
              <a:t>4</a:t>
            </a:fld>
            <a:endParaRPr 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26E61-31E6-463F-8A53-C4D706D81DBB}" type="slidenum">
              <a:rPr lang="en-US"/>
              <a:pPr/>
              <a:t>5</a:t>
            </a:fld>
            <a:endParaRPr 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26E61-31E6-463F-8A53-C4D706D81DBB}" type="slidenum">
              <a:rPr lang="en-US"/>
              <a:pPr/>
              <a:t>6</a:t>
            </a:fld>
            <a:endParaRPr 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26E61-31E6-463F-8A53-C4D706D81DBB}" type="slidenum">
              <a:rPr lang="en-US"/>
              <a:pPr/>
              <a:t>7</a:t>
            </a:fld>
            <a:endParaRPr 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26E61-31E6-463F-8A53-C4D706D81DBB}" type="slidenum">
              <a:rPr lang="en-US"/>
              <a:pPr/>
              <a:t>8</a:t>
            </a:fld>
            <a:endParaRPr 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26E61-31E6-463F-8A53-C4D706D81DBB}" type="slidenum">
              <a:rPr lang="en-US"/>
              <a:pPr/>
              <a:t>9</a:t>
            </a:fld>
            <a:endParaRPr 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19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59800" cy="161925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11300" y="4281488"/>
            <a:ext cx="704850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DAE455-E2A6-43AC-A6BA-4A0116D5D6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365F6CF-E438-4D02-BB3C-24DE559EA2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304088" y="100013"/>
            <a:ext cx="2266950" cy="6653212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503238" y="100013"/>
            <a:ext cx="6648450" cy="6653212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E33A9EB-E277-4BB6-97BD-06432AF05E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59800" cy="161925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11300" y="4281488"/>
            <a:ext cx="704850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D0013AD-B058-42FD-B1D5-00184E2F3C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58913AC-FBF8-4678-B6F8-E7192A36FB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5338" y="4856163"/>
            <a:ext cx="8561387" cy="1500187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95338" y="3201988"/>
            <a:ext cx="8561387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4FF411B-0850-451E-B0BC-47D845CE00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511300" y="4281488"/>
            <a:ext cx="3448050" cy="3271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11750" y="4281488"/>
            <a:ext cx="3448050" cy="3271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B36CEDD-C295-49F0-BE9A-A62E9987E5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64625" cy="125888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03238" y="1690688"/>
            <a:ext cx="4449762" cy="7064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03238" y="2397125"/>
            <a:ext cx="4449762" cy="4352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5116513" y="1690688"/>
            <a:ext cx="4451350" cy="7064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5116513" y="2397125"/>
            <a:ext cx="4451350" cy="4352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FBB6163-D62E-4FE6-8DAA-AEDE088BD5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številke diapozitiva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302BEDF-5994-405F-9F5A-17D2E30CFA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številke diapozitiva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1ADA641-E47C-4350-89DF-E48875990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3313112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37000" y="301625"/>
            <a:ext cx="5630863" cy="6448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503238" y="1581150"/>
            <a:ext cx="3313112" cy="5168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2E5E877-DB5E-4AA6-ACDC-2F3F5FE10E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F7D3D5C-9541-4509-830E-85569A1697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73263" y="5289550"/>
            <a:ext cx="6043612" cy="623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973263" y="674688"/>
            <a:ext cx="6043612" cy="4533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973263" y="5913438"/>
            <a:ext cx="6043612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E3F0AB1-DBB2-4C7F-B7C4-279A7B78D2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CB4F69C-FA4A-41E9-99FC-2846CDE848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175500" y="2032000"/>
            <a:ext cx="2138363" cy="55213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755650" y="2032000"/>
            <a:ext cx="6267450" cy="55213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997E1B2-7BB6-45BF-AF94-55D1E1192F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5338" y="4856163"/>
            <a:ext cx="8561387" cy="1500187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95338" y="3201988"/>
            <a:ext cx="8561387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7B318CA-66DF-4BF1-A8A7-5A07DE389A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4525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10163" y="1768475"/>
            <a:ext cx="4454525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1F8E974-E15A-47B9-BE0E-4B9673C15F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64625" cy="125888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03238" y="1690688"/>
            <a:ext cx="4449762" cy="7064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03238" y="2397125"/>
            <a:ext cx="4449762" cy="4352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5116513" y="1690688"/>
            <a:ext cx="4451350" cy="7064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5116513" y="2397125"/>
            <a:ext cx="4451350" cy="4352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FE6437D-1B4E-4E8F-9103-17D1C84A48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številke diapozitiva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9720F3E-133E-4379-89DF-496233C7BC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številke diapozitiva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9A6FCC4-2723-4C35-B2E1-7A3D3EDA10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3313112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37000" y="301625"/>
            <a:ext cx="5630863" cy="6448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503238" y="1581150"/>
            <a:ext cx="3313112" cy="5168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86FCBC-AD98-43CE-914C-ECA336BF32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73263" y="5289550"/>
            <a:ext cx="6043612" cy="623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973263" y="674688"/>
            <a:ext cx="6043612" cy="4533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973263" y="5913438"/>
            <a:ext cx="6043612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5147809-E485-49F2-B4F5-7B68A81468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19367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Avenir Roman" charset="0"/>
              </a:defRPr>
            </a:lvl1pPr>
          </a:lstStyle>
          <a:p>
            <a:fld id="{F98079F9-15E3-4121-970A-47FF6C5E40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100013"/>
            <a:ext cx="9067800" cy="16605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1450" cy="4984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5241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2pPr>
      <a:lvl3pPr marL="11430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3pPr>
      <a:lvl4pPr marL="16002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4pPr>
      <a:lvl5pPr marL="20574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5pPr>
      <a:lvl6pPr marL="25146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6pPr>
      <a:lvl7pPr marL="29718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7pPr>
      <a:lvl8pPr marL="34290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8pPr>
      <a:lvl9pPr marL="38862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9pPr>
    </p:titleStyle>
    <p:bodyStyle>
      <a:lvl1pPr marL="342900" indent="-342900" algn="ctr" defTabSz="457200" rtl="0" fontAlgn="base" hangingPunct="0">
        <a:lnSpc>
          <a:spcPct val="87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457200" rtl="0" fontAlgn="base" hangingPunct="0">
        <a:lnSpc>
          <a:spcPct val="8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cs typeface="+mn-cs"/>
        </a:defRPr>
      </a:lvl2pPr>
      <a:lvl3pPr marL="1143000" indent="-228600" algn="ctr" defTabSz="457200" rtl="0" fontAlgn="base" hangingPunct="0">
        <a:lnSpc>
          <a:spcPct val="8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cs typeface="+mn-cs"/>
        </a:defRPr>
      </a:lvl3pPr>
      <a:lvl4pPr marL="1600200" indent="-228600" algn="ctr" defTabSz="457200" rtl="0" fontAlgn="base" hangingPunct="0">
        <a:lnSpc>
          <a:spcPct val="8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cs typeface="+mn-cs"/>
        </a:defRPr>
      </a:lvl4pPr>
      <a:lvl5pPr marL="2057400" indent="-228600" algn="ctr" defTabSz="457200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ctr" defTabSz="457200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ctr" defTabSz="457200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ctr" defTabSz="457200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ctr" defTabSz="457200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19367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Avenir Roman" charset="0"/>
              </a:defRPr>
            </a:lvl1pPr>
          </a:lstStyle>
          <a:p>
            <a:fld id="{0D0F5B5D-EEAE-4C71-B1B3-E31B9FB28AF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032000"/>
            <a:ext cx="8558213" cy="2247900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1300" y="4281488"/>
            <a:ext cx="7048500" cy="3271837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2pPr>
      <a:lvl3pPr marL="11430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3pPr>
      <a:lvl4pPr marL="16002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4pPr>
      <a:lvl5pPr marL="20574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5pPr>
      <a:lvl6pPr marL="25146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6pPr>
      <a:lvl7pPr marL="29718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7pPr>
      <a:lvl8pPr marL="34290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8pPr>
      <a:lvl9pPr marL="3886200" indent="-228600" algn="ctr" defTabSz="457200" rtl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Times New Roman" pitchFamily="16" charset="0"/>
        </a:defRPr>
      </a:lvl9pPr>
    </p:titleStyle>
    <p:bodyStyle>
      <a:lvl1pPr marL="342900" indent="-342900" algn="ctr" defTabSz="457200" rtl="0" fontAlgn="base" hangingPunct="0">
        <a:lnSpc>
          <a:spcPct val="87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457200" rtl="0" fontAlgn="base" hangingPunct="0">
        <a:lnSpc>
          <a:spcPct val="8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cs typeface="+mn-cs"/>
        </a:defRPr>
      </a:lvl2pPr>
      <a:lvl3pPr marL="1143000" indent="-228600" algn="ctr" defTabSz="457200" rtl="0" fontAlgn="base" hangingPunct="0">
        <a:lnSpc>
          <a:spcPct val="8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cs typeface="+mn-cs"/>
        </a:defRPr>
      </a:lvl3pPr>
      <a:lvl4pPr marL="1600200" indent="-228600" algn="ctr" defTabSz="457200" rtl="0" fontAlgn="base" hangingPunct="0">
        <a:lnSpc>
          <a:spcPct val="8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cs typeface="+mn-cs"/>
        </a:defRPr>
      </a:lvl4pPr>
      <a:lvl5pPr marL="2057400" indent="-228600" algn="ctr" defTabSz="457200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ctr" defTabSz="457200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ctr" defTabSz="457200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ctr" defTabSz="457200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ctr" defTabSz="457200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80625" cy="7562850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2852738"/>
            <a:ext cx="9070975" cy="1262062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355600" algn="l"/>
                <a:tab pos="711200" algn="l"/>
                <a:tab pos="1052513" algn="l"/>
                <a:tab pos="1409700" algn="l"/>
                <a:tab pos="1778000" algn="l"/>
                <a:tab pos="2133600" algn="l"/>
                <a:tab pos="2474913" algn="l"/>
                <a:tab pos="2832100" algn="l"/>
                <a:tab pos="3200400" algn="l"/>
                <a:tab pos="3556000" algn="l"/>
                <a:tab pos="3911600" algn="l"/>
                <a:tab pos="4252913" algn="l"/>
                <a:tab pos="4343400" algn="l"/>
                <a:tab pos="5067300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US" sz="2500" b="1" dirty="0">
                <a:solidFill>
                  <a:srgbClr val="007FD4"/>
                </a:solidFill>
                <a:latin typeface="Arial Bold" charset="0"/>
              </a:rPr>
              <a:t>STRATEŠKA KONFERENCA ELEKTRODISTRIBUCIJE 2015</a:t>
            </a:r>
            <a:r>
              <a:rPr lang="en-US" sz="2500" dirty="0">
                <a:solidFill>
                  <a:srgbClr val="007FD4"/>
                </a:solidFill>
                <a:latin typeface="Arial Bold" charset="0"/>
              </a:rPr>
              <a:t/>
            </a:r>
            <a:br>
              <a:rPr lang="en-US" sz="2500" dirty="0">
                <a:solidFill>
                  <a:srgbClr val="007FD4"/>
                </a:solidFill>
                <a:latin typeface="Arial Bold" charset="0"/>
              </a:rPr>
            </a:br>
            <a:r>
              <a:rPr lang="sl-SI" sz="2500" dirty="0" smtClean="0">
                <a:solidFill>
                  <a:srgbClr val="007FD4"/>
                </a:solidFill>
                <a:latin typeface="Arial Bold" charset="0"/>
              </a:rPr>
              <a:t/>
            </a:r>
            <a:br>
              <a:rPr lang="sl-SI" sz="2500" dirty="0" smtClean="0">
                <a:solidFill>
                  <a:srgbClr val="007FD4"/>
                </a:solidFill>
                <a:latin typeface="Arial Bold" charset="0"/>
              </a:rPr>
            </a:br>
            <a:r>
              <a:rPr lang="sl-SI" sz="1800" dirty="0" smtClean="0">
                <a:solidFill>
                  <a:srgbClr val="007FD4"/>
                </a:solidFill>
                <a:latin typeface="Arial Bold" charset="0"/>
              </a:rPr>
              <a:t>mag. Peter </a:t>
            </a:r>
            <a:r>
              <a:rPr lang="sl-SI" sz="1800" dirty="0">
                <a:solidFill>
                  <a:srgbClr val="007FD4"/>
                </a:solidFill>
                <a:latin typeface="Arial Bold" charset="0"/>
              </a:rPr>
              <a:t>F</a:t>
            </a:r>
            <a:r>
              <a:rPr lang="sl-SI" sz="1800" dirty="0" smtClean="0">
                <a:solidFill>
                  <a:srgbClr val="007FD4"/>
                </a:solidFill>
                <a:latin typeface="Arial Bold" charset="0"/>
              </a:rPr>
              <a:t>ajfar</a:t>
            </a:r>
            <a:r>
              <a:rPr lang="en-US" sz="1800" dirty="0">
                <a:solidFill>
                  <a:srgbClr val="007FD4"/>
                </a:solidFill>
                <a:latin typeface="Arial Bold" charset="0"/>
              </a:rPr>
              <a:t/>
            </a:r>
            <a:br>
              <a:rPr lang="en-US" sz="1800" dirty="0">
                <a:solidFill>
                  <a:srgbClr val="007FD4"/>
                </a:solidFill>
                <a:latin typeface="Arial Bold" charset="0"/>
              </a:rPr>
            </a:br>
            <a:r>
              <a:rPr lang="sl-SI" sz="1800" dirty="0" smtClean="0">
                <a:solidFill>
                  <a:srgbClr val="007FD4"/>
                </a:solidFill>
                <a:latin typeface="Arial Bold" charset="0"/>
              </a:rPr>
              <a:t/>
            </a:r>
            <a:br>
              <a:rPr lang="sl-SI" sz="1800" dirty="0" smtClean="0">
                <a:solidFill>
                  <a:srgbClr val="007FD4"/>
                </a:solidFill>
                <a:latin typeface="Arial Bold" charset="0"/>
              </a:rPr>
            </a:br>
            <a:r>
              <a:rPr lang="en-US" sz="1800" dirty="0" smtClean="0">
                <a:solidFill>
                  <a:srgbClr val="007FD4"/>
                </a:solidFill>
                <a:latin typeface="Arial Bold" charset="0"/>
              </a:rPr>
              <a:t>Maribor</a:t>
            </a:r>
            <a:r>
              <a:rPr lang="en-US" sz="1800" dirty="0">
                <a:solidFill>
                  <a:srgbClr val="007FD4"/>
                </a:solidFill>
                <a:latin typeface="Arial Bold" charset="0"/>
              </a:rPr>
              <a:t>, 23. </a:t>
            </a:r>
            <a:r>
              <a:rPr lang="en-US" sz="1800" dirty="0" err="1">
                <a:solidFill>
                  <a:srgbClr val="007FD4"/>
                </a:solidFill>
                <a:latin typeface="Arial Bold" charset="0"/>
              </a:rPr>
              <a:t>april</a:t>
            </a:r>
            <a:r>
              <a:rPr lang="en-US" sz="1800" dirty="0">
                <a:solidFill>
                  <a:srgbClr val="007FD4"/>
                </a:solidFill>
                <a:latin typeface="Arial Bold" charset="0"/>
              </a:rPr>
              <a:t>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"/>
            <a:ext cx="10085388" cy="75660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9006" y="105842"/>
            <a:ext cx="5165069" cy="7291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Naslov 1"/>
          <p:cNvSpPr txBox="1">
            <a:spLocks/>
          </p:cNvSpPr>
          <p:nvPr/>
        </p:nvSpPr>
        <p:spPr>
          <a:xfrm>
            <a:off x="5827638" y="1257970"/>
            <a:ext cx="367240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Izzivi za naprej</a:t>
            </a:r>
            <a:endParaRPr kumimoji="0" lang="sl-SI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65000"/>
                </a:sys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Pravokotnik 10"/>
          <p:cNvSpPr/>
          <p:nvPr/>
        </p:nvSpPr>
        <p:spPr>
          <a:xfrm>
            <a:off x="5827638" y="2770138"/>
            <a:ext cx="36724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učinkovito izvajanje skupnih nalog DS IKT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poudarek na nadaljevanju prenove skupnega informacijskega sistema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(uvedba ERP – </a:t>
            </a:r>
            <a:r>
              <a:rPr kumimoji="0" lang="sl-SI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Enterprise</a:t>
            </a:r>
            <a:r>
              <a:rPr kumimoji="0" lang="sl-SI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Resource</a:t>
            </a:r>
            <a:r>
              <a:rPr kumimoji="0" lang="sl-SI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Planning</a:t>
            </a:r>
            <a:r>
              <a:rPr kumimoji="0" lang="sl-SI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in AM – </a:t>
            </a:r>
            <a:r>
              <a:rPr kumimoji="0" lang="sl-SI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Assets</a:t>
            </a:r>
            <a:r>
              <a:rPr kumimoji="0" lang="sl-SI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Management</a:t>
            </a:r>
            <a:r>
              <a:rPr kumimoji="0" lang="sl-SI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)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85388" cy="75660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sp>
        <p:nvSpPr>
          <p:cNvPr id="7" name="Naslov 1"/>
          <p:cNvSpPr txBox="1">
            <a:spLocks/>
          </p:cNvSpPr>
          <p:nvPr/>
        </p:nvSpPr>
        <p:spPr>
          <a:xfrm>
            <a:off x="1075110" y="2122066"/>
            <a:ext cx="784887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Hvala za pozornost!</a:t>
            </a:r>
            <a:endParaRPr kumimoji="0" lang="sl-SI" sz="3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65000"/>
                </a:sys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2659286" y="3418210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2400" kern="0" dirty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kumimoji="0" lang="sl-SI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prašanja</a:t>
            </a:r>
            <a:endParaRPr kumimoji="0" lang="sl-SI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8" name="Pravokotnik 7"/>
          <p:cNvSpPr/>
          <p:nvPr/>
        </p:nvSpPr>
        <p:spPr>
          <a:xfrm>
            <a:off x="2659286" y="421029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2400" kern="0" dirty="0">
                <a:solidFill>
                  <a:sysClr val="windowText" lastClr="000000"/>
                </a:solidFill>
                <a:latin typeface="Calibri" pitchFamily="34" charset="0"/>
              </a:rPr>
              <a:t>m</a:t>
            </a:r>
            <a:r>
              <a:rPr lang="sl-SI" sz="2400" kern="0" dirty="0" smtClean="0">
                <a:solidFill>
                  <a:sysClr val="windowText" lastClr="000000"/>
                </a:solidFill>
                <a:latin typeface="Calibri" pitchFamily="34" charset="0"/>
              </a:rPr>
              <a:t>nenja</a:t>
            </a:r>
            <a:endParaRPr kumimoji="0" lang="sl-SI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2659286" y="4930378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2400" kern="0" dirty="0">
                <a:solidFill>
                  <a:sysClr val="windowText" lastClr="000000"/>
                </a:solidFill>
                <a:latin typeface="Calibri" pitchFamily="34" charset="0"/>
              </a:rPr>
              <a:t>p</a:t>
            </a:r>
            <a:r>
              <a:rPr kumimoji="0" lang="sl-SI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redlogi</a:t>
            </a:r>
            <a:endParaRPr kumimoji="0" lang="sl-SI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350"/>
            <a:ext cx="10085388" cy="75660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99046" y="1618010"/>
            <a:ext cx="9070975" cy="1262063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355600" algn="l"/>
                <a:tab pos="711200" algn="l"/>
                <a:tab pos="1052513" algn="l"/>
                <a:tab pos="1409700" algn="l"/>
                <a:tab pos="1778000" algn="l"/>
                <a:tab pos="2133600" algn="l"/>
                <a:tab pos="2474913" algn="l"/>
                <a:tab pos="2832100" algn="l"/>
                <a:tab pos="3200400" algn="l"/>
                <a:tab pos="3556000" algn="l"/>
                <a:tab pos="3911600" algn="l"/>
                <a:tab pos="4252913" algn="l"/>
                <a:tab pos="4343400" algn="l"/>
                <a:tab pos="5067300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kumimoji="0" lang="sl-SI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Izvajanje učinkovite informacijske komunikacijske tehnološke podpore zahtevam izvajanja poslovnih in tehnoloških procesov</a:t>
            </a:r>
            <a:endParaRPr lang="en-US" sz="3600" dirty="0">
              <a:solidFill>
                <a:srgbClr val="007FD4"/>
              </a:solidFill>
              <a:latin typeface="Arial Bold" charset="0"/>
            </a:endParaRPr>
          </a:p>
        </p:txBody>
      </p:sp>
      <p:sp>
        <p:nvSpPr>
          <p:cNvPr id="6" name="Podnaslov 2"/>
          <p:cNvSpPr>
            <a:spLocks noGrp="1"/>
          </p:cNvSpPr>
          <p:nvPr>
            <p:ph type="body" idx="1"/>
          </p:nvPr>
        </p:nvSpPr>
        <p:spPr bwMode="auto">
          <a:xfrm>
            <a:off x="787078" y="3706242"/>
            <a:ext cx="8712968" cy="2880320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2000" b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Delovna skupina za informatiko in telekomunikacije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500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mag. Peter Fajfar, </a:t>
            </a:r>
            <a:r>
              <a:rPr lang="sl-SI" sz="1500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Elektro Ljubljana</a:t>
            </a:r>
            <a:r>
              <a:rPr lang="sl-SI" sz="1500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sl-SI" sz="1500" kern="1200" dirty="0">
                <a:solidFill>
                  <a:schemeClr val="bg1">
                    <a:lumMod val="75000"/>
                  </a:schemeClr>
                </a:solidFill>
              </a:rPr>
              <a:t>vodja projektov</a:t>
            </a:r>
          </a:p>
          <a:p>
            <a:pPr marL="0" indent="0" defTabSz="914400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</a:pPr>
            <a:r>
              <a:rPr lang="sl-SI" sz="1500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Miro Rogina, </a:t>
            </a:r>
            <a:r>
              <a:rPr lang="sl-SI" sz="1500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Elektro Celje, </a:t>
            </a:r>
            <a:r>
              <a:rPr lang="sl-SI" sz="1500" kern="1200" dirty="0">
                <a:solidFill>
                  <a:schemeClr val="bg1">
                    <a:lumMod val="75000"/>
                  </a:schemeClr>
                </a:solidFill>
              </a:rPr>
              <a:t>vodja službe poslovne informatike</a:t>
            </a:r>
          </a:p>
          <a:p>
            <a:pPr marL="0" marR="0" lvl="0" indent="0" defTabSz="914400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500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Klavdij Čuk, </a:t>
            </a:r>
            <a:r>
              <a:rPr lang="sl-SI" sz="1500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Elektro Primorska, </a:t>
            </a:r>
            <a:r>
              <a:rPr lang="sl-SI" sz="1500" kern="1200" dirty="0">
                <a:solidFill>
                  <a:schemeClr val="bg1">
                    <a:lumMod val="75000"/>
                  </a:schemeClr>
                </a:solidFill>
              </a:rPr>
              <a:t>vodja službe za IKT</a:t>
            </a:r>
          </a:p>
          <a:p>
            <a:pPr marL="0" marR="0" lvl="0" indent="0" defTabSz="914400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500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mag. Dominik Ovniček, </a:t>
            </a:r>
            <a:r>
              <a:rPr lang="sl-SI" sz="1500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Elektro Gorenjska, </a:t>
            </a:r>
            <a:r>
              <a:rPr lang="sl-SI" sz="1500" kern="1200" dirty="0">
                <a:solidFill>
                  <a:schemeClr val="bg1">
                    <a:lumMod val="75000"/>
                  </a:schemeClr>
                </a:solidFill>
              </a:rPr>
              <a:t>vodja službe za informatiko</a:t>
            </a:r>
          </a:p>
          <a:p>
            <a:pPr marL="0" marR="0" lvl="0" indent="0" defTabSz="914400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500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Marko Rogan, </a:t>
            </a:r>
            <a:r>
              <a:rPr lang="sl-SI" sz="1500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Elektro Maribor, </a:t>
            </a:r>
            <a:r>
              <a:rPr lang="sl-SI" sz="1500" kern="1200" dirty="0">
                <a:solidFill>
                  <a:schemeClr val="bg1">
                    <a:lumMod val="75000"/>
                  </a:schemeClr>
                </a:solidFill>
              </a:rPr>
              <a:t>vodja službe za informatiko in telekomunikacije</a:t>
            </a:r>
          </a:p>
          <a:p>
            <a:pPr marL="0" marR="0" lvl="0" indent="0" defTabSz="914400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500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dr. Alenka Kolar, </a:t>
            </a:r>
            <a:r>
              <a:rPr lang="sl-SI" sz="1500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Elektro Ljubljana, </a:t>
            </a:r>
            <a:r>
              <a:rPr lang="sl-SI" sz="1500" kern="1200" dirty="0">
                <a:solidFill>
                  <a:schemeClr val="bg1">
                    <a:lumMod val="75000"/>
                  </a:schemeClr>
                </a:solidFill>
              </a:rPr>
              <a:t>vodja službe za informacijske storitve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350"/>
            <a:ext cx="10085388" cy="75660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sp>
        <p:nvSpPr>
          <p:cNvPr id="10" name="Pravokotnik 9"/>
          <p:cNvSpPr/>
          <p:nvPr/>
        </p:nvSpPr>
        <p:spPr>
          <a:xfrm>
            <a:off x="1147118" y="2266082"/>
            <a:ext cx="79523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zagotavljamo učinkovito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skupno informacijsko – komunikacijsko tehnološko (IKT) podporo zahtevam izvajanja poslovnih in tehnoloških procesov. </a:t>
            </a:r>
            <a:endParaRPr kumimoji="0" lang="sl-SI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s celostnimi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IKT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storitvami omogočamo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optimalno, varno in pregledno poslovanje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združb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ter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nudimo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kakovostno podporo odločanju. </a:t>
            </a:r>
            <a:endParaRPr kumimoji="0" lang="sl-SI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zagotavljamo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IKT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storitve, ki slonijo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na sodobnih svetovnih trendih in smernicah razvoja tehnologije. </a:t>
            </a:r>
          </a:p>
        </p:txBody>
      </p:sp>
      <p:sp>
        <p:nvSpPr>
          <p:cNvPr id="12" name="Naslov 1"/>
          <p:cNvSpPr txBox="1">
            <a:spLocks/>
          </p:cNvSpPr>
          <p:nvPr/>
        </p:nvSpPr>
        <p:spPr>
          <a:xfrm>
            <a:off x="1075110" y="1185962"/>
            <a:ext cx="792088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2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Poslanstvo DS IKT</a:t>
            </a:r>
            <a:endParaRPr kumimoji="0" lang="sl-SI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65000"/>
                </a:sys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"/>
            <a:ext cx="10085388" cy="75660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sp>
        <p:nvSpPr>
          <p:cNvPr id="6" name="Naslov 1"/>
          <p:cNvSpPr txBox="1">
            <a:spLocks/>
          </p:cNvSpPr>
          <p:nvPr/>
        </p:nvSpPr>
        <p:spPr>
          <a:xfrm>
            <a:off x="1219126" y="1257970"/>
            <a:ext cx="777686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Vizija DS IKT</a:t>
            </a:r>
            <a:endParaRPr kumimoji="0" lang="sl-SI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65000"/>
                </a:sys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Podnaslov 2"/>
          <p:cNvSpPr txBox="1">
            <a:spLocks/>
          </p:cNvSpPr>
          <p:nvPr/>
        </p:nvSpPr>
        <p:spPr>
          <a:xfrm>
            <a:off x="1219126" y="2194074"/>
            <a:ext cx="7704856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l-SI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 DS IKT želimo vsem uporabnikom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l-SI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(občanom, poslovnim subjektom, državnim institucijam in zaposlenim v združbi)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l-SI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zagotavljati prednosti in koristi, ki jih prinaša uporaba IKT storitev v distribucijah električne energije za njihovo vsakodnevno delo, rast in razvoj.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l-SI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"/>
            <a:ext cx="10085388" cy="75660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1014" y="177850"/>
            <a:ext cx="5718114" cy="6829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Naslov 1"/>
          <p:cNvSpPr txBox="1">
            <a:spLocks/>
          </p:cNvSpPr>
          <p:nvPr/>
        </p:nvSpPr>
        <p:spPr>
          <a:xfrm>
            <a:off x="6115670" y="1401986"/>
            <a:ext cx="378092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Uresničevanje poslanstva in vizije</a:t>
            </a:r>
            <a:endParaRPr kumimoji="0" lang="sl-SI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65000"/>
                </a:sys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6691734" y="5506442"/>
            <a:ext cx="2520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Horizontalne funkcije upravljanja poslovnih informacijskih storitev GIZ DS IKT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"/>
            <a:ext cx="10085388" cy="75660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sp>
        <p:nvSpPr>
          <p:cNvPr id="7" name="Naslov 1"/>
          <p:cNvSpPr txBox="1">
            <a:spLocks/>
          </p:cNvSpPr>
          <p:nvPr/>
        </p:nvSpPr>
        <p:spPr>
          <a:xfrm>
            <a:off x="859086" y="897930"/>
            <a:ext cx="784887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Skupne naloge in dosežki DS IKT  </a:t>
            </a:r>
            <a:r>
              <a:rPr kumimoji="0" lang="sl-SI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1/4</a:t>
            </a:r>
            <a:endParaRPr kumimoji="0" lang="sl-SI" sz="1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65000"/>
                </a:sys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0" name="Pravokotnik 9"/>
          <p:cNvSpPr/>
          <p:nvPr/>
        </p:nvSpPr>
        <p:spPr>
          <a:xfrm>
            <a:off x="859086" y="1906042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usklajujemo skupne zahteve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z lastniško skupno združbo Informatiko d.d. in v okviru tega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izvajamo skupne aplikativne projekte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lvl="1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kumimoji="0" lang="sl-SI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uvedba novega </a:t>
            </a:r>
            <a:r>
              <a:rPr kumimoji="0" lang="sl-SI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poslovnega informacijskega </a:t>
            </a:r>
            <a:r>
              <a:rPr kumimoji="0" lang="sl-SI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sistema</a:t>
            </a:r>
            <a:r>
              <a:rPr lang="sl-SI" sz="2200" kern="0" dirty="0">
                <a:solidFill>
                  <a:sysClr val="windowText" lastClr="000000"/>
                </a:solidFill>
                <a:latin typeface="Calibri" pitchFamily="34" charset="0"/>
              </a:rPr>
              <a:t> </a:t>
            </a:r>
            <a:r>
              <a:rPr lang="sl-SI" sz="2200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eIS</a:t>
            </a:r>
            <a:endParaRPr lang="sl-SI" sz="2200" kern="0" dirty="0" smtClean="0">
              <a:solidFill>
                <a:sysClr val="windowText" lastClr="000000"/>
              </a:solidFill>
              <a:latin typeface="Calibri" pitchFamily="34" charset="0"/>
            </a:endParaRPr>
          </a:p>
          <a:p>
            <a:pPr lvl="1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kumimoji="0" lang="sl-SI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aplikativni projekti</a:t>
            </a:r>
            <a:r>
              <a:rPr kumimoji="0" lang="sl-SI" sz="2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zaradi zakonodajnih in </a:t>
            </a:r>
            <a:r>
              <a:rPr kumimoji="0" lang="sl-SI" sz="2200" b="0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regulativnih</a:t>
            </a:r>
            <a:r>
              <a:rPr kumimoji="0" lang="sl-SI" sz="2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zahtev</a:t>
            </a:r>
          </a:p>
          <a:p>
            <a:pPr lvl="2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lang="sl-SI" sz="2000" kern="0" dirty="0">
                <a:solidFill>
                  <a:sysClr val="windowText" lastClr="000000"/>
                </a:solidFill>
                <a:latin typeface="Calibri" pitchFamily="34" charset="0"/>
              </a:rPr>
              <a:t> </a:t>
            </a:r>
            <a:r>
              <a:rPr lang="sl-SI" sz="2000" kern="0" dirty="0" smtClean="0">
                <a:solidFill>
                  <a:sysClr val="windowText" lastClr="000000"/>
                </a:solidFill>
                <a:latin typeface="Calibri" pitchFamily="34" charset="0"/>
              </a:rPr>
              <a:t>sprememba stopnje DDV</a:t>
            </a:r>
          </a:p>
          <a:p>
            <a:pPr lvl="2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kumimoji="0" lang="sl-SI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ločeno prikazovanje </a:t>
            </a:r>
            <a:r>
              <a:rPr kumimoji="0" lang="sl-SI" sz="2000" b="0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omrežninskih</a:t>
            </a:r>
            <a:r>
              <a:rPr kumimoji="0" lang="sl-SI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postavk</a:t>
            </a:r>
          </a:p>
          <a:p>
            <a:pPr lvl="2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lang="sl-SI" sz="2000" kern="0" dirty="0" smtClean="0">
                <a:solidFill>
                  <a:sysClr val="windowText" lastClr="000000"/>
                </a:solidFill>
                <a:latin typeface="Calibri" pitchFamily="34" charset="0"/>
              </a:rPr>
              <a:t> vodenje osnovnih sredstev v skladu z zahtevami Agencije za      </a:t>
            </a:r>
          </a:p>
          <a:p>
            <a:pPr lvl="2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sl-SI" sz="2000" kern="0" dirty="0">
                <a:solidFill>
                  <a:sysClr val="windowText" lastClr="000000"/>
                </a:solidFill>
                <a:latin typeface="Calibri" pitchFamily="34" charset="0"/>
              </a:rPr>
              <a:t> </a:t>
            </a:r>
            <a:r>
              <a:rPr lang="sl-SI" sz="2000" kern="0" dirty="0" smtClean="0">
                <a:solidFill>
                  <a:sysClr val="windowText" lastClr="000000"/>
                </a:solidFill>
                <a:latin typeface="Calibri" pitchFamily="34" charset="0"/>
              </a:rPr>
              <a:t>   energijo</a:t>
            </a:r>
          </a:p>
          <a:p>
            <a:pPr lvl="2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kumimoji="0" lang="sl-SI" sz="20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e-računi za izdajanje in prejemanje faktur za proračunske </a:t>
            </a:r>
          </a:p>
          <a:p>
            <a:pPr lvl="2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sl-SI" sz="2000" kern="0" noProof="0" dirty="0" smtClean="0">
                <a:solidFill>
                  <a:sysClr val="windowText" lastClr="000000"/>
                </a:solidFill>
                <a:latin typeface="Calibri" pitchFamily="34" charset="0"/>
              </a:rPr>
              <a:t>    </a:t>
            </a:r>
            <a:r>
              <a:rPr kumimoji="0" lang="sl-SI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uporabnike</a:t>
            </a:r>
          </a:p>
          <a:p>
            <a:pPr lvl="2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lang="sl-SI" sz="2000" kern="0" dirty="0">
                <a:solidFill>
                  <a:sysClr val="windowText" lastClr="000000"/>
                </a:solidFill>
                <a:latin typeface="Calibri" pitchFamily="34" charset="0"/>
              </a:rPr>
              <a:t> </a:t>
            </a:r>
            <a:r>
              <a:rPr lang="sl-SI" sz="2000" kern="0" dirty="0" smtClean="0">
                <a:solidFill>
                  <a:sysClr val="windowText" lastClr="000000"/>
                </a:solidFill>
                <a:latin typeface="Calibri" pitchFamily="34" charset="0"/>
              </a:rPr>
              <a:t>poročanje za Agencijo za energijo in Sistemskega operaterja </a:t>
            </a:r>
          </a:p>
          <a:p>
            <a:pPr lvl="2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sl-SI" sz="2000" kern="0" dirty="0">
                <a:solidFill>
                  <a:sysClr val="windowText" lastClr="000000"/>
                </a:solidFill>
                <a:latin typeface="Calibri" pitchFamily="34" charset="0"/>
              </a:rPr>
              <a:t> </a:t>
            </a:r>
            <a:r>
              <a:rPr lang="sl-SI" sz="2000" kern="0" dirty="0" smtClean="0">
                <a:solidFill>
                  <a:sysClr val="windowText" lastClr="000000"/>
                </a:solidFill>
                <a:latin typeface="Calibri" pitchFamily="34" charset="0"/>
              </a:rPr>
              <a:t>   distribucijskega omrežja z električno energijo o osnovnih sredstvih</a:t>
            </a:r>
            <a:endParaRPr kumimoji="0" lang="sl-SI" sz="2000" b="0" i="0" u="none" strike="noStrike" kern="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lvl="2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lang="sl-SI" sz="2000" kern="0" dirty="0" smtClean="0">
                <a:solidFill>
                  <a:sysClr val="windowText" lastClr="000000"/>
                </a:solidFill>
                <a:latin typeface="Calibri" pitchFamily="34" charset="0"/>
              </a:rPr>
              <a:t> implementacija enotne izmenjave podatkov za obračun odstopanj</a:t>
            </a:r>
            <a:r>
              <a:rPr kumimoji="0" lang="sl-SI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endParaRPr kumimoji="0" lang="sl-SI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"/>
            <a:ext cx="10085388" cy="75660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sp>
        <p:nvSpPr>
          <p:cNvPr id="7" name="Naslov 1"/>
          <p:cNvSpPr txBox="1">
            <a:spLocks/>
          </p:cNvSpPr>
          <p:nvPr/>
        </p:nvSpPr>
        <p:spPr>
          <a:xfrm>
            <a:off x="859086" y="897930"/>
            <a:ext cx="784887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Skupne naloge in dosežki DS IKT  </a:t>
            </a:r>
            <a:r>
              <a:rPr lang="sl-SI" sz="1600" b="1" dirty="0" smtClean="0">
                <a:solidFill>
                  <a:sysClr val="window" lastClr="FFFFFF">
                    <a:lumMod val="65000"/>
                  </a:sysClr>
                </a:solidFill>
                <a:latin typeface="Calibri"/>
                <a:ea typeface="+mj-ea"/>
                <a:cs typeface="+mj-cs"/>
              </a:rPr>
              <a:t>2</a:t>
            </a:r>
            <a:r>
              <a:rPr kumimoji="0" lang="sl-SI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/4</a:t>
            </a:r>
            <a:endParaRPr kumimoji="0" lang="sl-SI" sz="1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65000"/>
                </a:sys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0" name="Pravokotnik 9"/>
          <p:cNvSpPr/>
          <p:nvPr/>
        </p:nvSpPr>
        <p:spPr>
          <a:xfrm>
            <a:off x="859086" y="2122066"/>
            <a:ext cx="84249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2400" kern="0" dirty="0">
                <a:solidFill>
                  <a:sysClr val="windowText" lastClr="000000"/>
                </a:solidFill>
                <a:latin typeface="Calibri" pitchFamily="34" charset="0"/>
              </a:rPr>
              <a:t> izvajamo skupne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infrastrukturne projekte</a:t>
            </a:r>
          </a:p>
          <a:p>
            <a:pPr lvl="1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lang="sl-SI" sz="2200" kern="0" dirty="0">
                <a:solidFill>
                  <a:sysClr val="windowText" lastClr="000000"/>
                </a:solidFill>
                <a:latin typeface="Calibri" pitchFamily="34" charset="0"/>
              </a:rPr>
              <a:t> </a:t>
            </a:r>
            <a:r>
              <a:rPr lang="sl-SI" sz="2200" kern="0" dirty="0" smtClean="0">
                <a:solidFill>
                  <a:sysClr val="windowText" lastClr="000000"/>
                </a:solidFill>
                <a:latin typeface="Calibri" pitchFamily="34" charset="0"/>
              </a:rPr>
              <a:t>upravljanje s skupnimi identitetami</a:t>
            </a:r>
          </a:p>
          <a:p>
            <a:pPr lvl="1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kumimoji="0" lang="sl-SI" sz="22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nadgradnja upravljanja aktivnih imenikov</a:t>
            </a:r>
          </a:p>
          <a:p>
            <a:pPr lvl="1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lang="sl-SI" sz="2200" kern="0" baseline="0" dirty="0" smtClean="0">
                <a:solidFill>
                  <a:sysClr val="windowText" lastClr="000000"/>
                </a:solidFill>
                <a:latin typeface="Calibri" pitchFamily="34" charset="0"/>
              </a:rPr>
              <a:t> upravljanje</a:t>
            </a:r>
            <a:r>
              <a:rPr lang="sl-SI" sz="2200" kern="0" dirty="0" smtClean="0">
                <a:solidFill>
                  <a:sysClr val="windowText" lastClr="000000"/>
                </a:solidFill>
                <a:latin typeface="Calibri" pitchFamily="34" charset="0"/>
              </a:rPr>
              <a:t> s povezavami do omrežij Telekoma in </a:t>
            </a:r>
            <a:r>
              <a:rPr lang="sl-SI" sz="2200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Si.mobila</a:t>
            </a:r>
            <a:r>
              <a:rPr kumimoji="0" lang="sl-SI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</a:p>
          <a:p>
            <a:pPr lvl="1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lang="sl-SI" sz="2200" kern="0" dirty="0">
                <a:solidFill>
                  <a:sysClr val="windowText" lastClr="000000"/>
                </a:solidFill>
                <a:latin typeface="Calibri" pitchFamily="34" charset="0"/>
              </a:rPr>
              <a:t> </a:t>
            </a:r>
            <a:r>
              <a:rPr lang="sl-SI" sz="2200" kern="0" dirty="0" smtClean="0">
                <a:solidFill>
                  <a:sysClr val="windowText" lastClr="000000"/>
                </a:solidFill>
                <a:latin typeface="Calibri" pitchFamily="34" charset="0"/>
              </a:rPr>
              <a:t>nadgradnja vzdrževanja konfiguracij delovnih postaj</a:t>
            </a:r>
            <a:endParaRPr kumimoji="0" lang="sl-SI" sz="2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zagotavljamo</a:t>
            </a:r>
            <a:r>
              <a:rPr kumimoji="0" lang="sl-SI" sz="2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kakovostno optično omrežje kot temelj izgradnje pametnih omrežij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l-SI" sz="2400" b="0" i="0" u="none" strike="noStrike" kern="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 zagotavljamo digitalne radijske zveze kot nepogrešljiv element vzdrževanja elektrodistribucijskega omrežja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"/>
            <a:ext cx="10085388" cy="75660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sp>
        <p:nvSpPr>
          <p:cNvPr id="7" name="Naslov 1"/>
          <p:cNvSpPr txBox="1">
            <a:spLocks/>
          </p:cNvSpPr>
          <p:nvPr/>
        </p:nvSpPr>
        <p:spPr>
          <a:xfrm>
            <a:off x="859086" y="897930"/>
            <a:ext cx="784887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Skupne naloge in dosežki DS IKT  </a:t>
            </a:r>
            <a:r>
              <a:rPr lang="sl-SI" sz="1600" b="1" dirty="0" smtClean="0">
                <a:solidFill>
                  <a:sysClr val="window" lastClr="FFFFFF">
                    <a:lumMod val="65000"/>
                  </a:sysClr>
                </a:solidFill>
                <a:latin typeface="Calibri"/>
                <a:ea typeface="+mj-ea"/>
                <a:cs typeface="+mj-cs"/>
              </a:rPr>
              <a:t>3</a:t>
            </a:r>
            <a:r>
              <a:rPr kumimoji="0" lang="sl-SI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/4</a:t>
            </a:r>
            <a:endParaRPr kumimoji="0" lang="sl-SI" sz="1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65000"/>
                </a:sys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0" name="Pravokotnik 9"/>
          <p:cNvSpPr/>
          <p:nvPr/>
        </p:nvSpPr>
        <p:spPr>
          <a:xfrm>
            <a:off x="1075110" y="2122066"/>
            <a:ext cx="806489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oblikujemo smernice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do skupnih licenčnih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politik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l-SI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izvajamo skupna naročila na področju nabave licenc in tiskovin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izvajamo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aktivnosti na področju sistema upravljanja varovanja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informacij</a:t>
            </a:r>
          </a:p>
          <a:p>
            <a:pPr lvl="1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lang="sl-SI" sz="2200" kern="0" dirty="0">
                <a:solidFill>
                  <a:sysClr val="windowText" lastClr="000000"/>
                </a:solidFill>
                <a:latin typeface="Calibri" pitchFamily="34" charset="0"/>
              </a:rPr>
              <a:t> </a:t>
            </a:r>
            <a:r>
              <a:rPr lang="sl-SI" sz="2200" kern="0" dirty="0" smtClean="0">
                <a:solidFill>
                  <a:sysClr val="windowText" lastClr="000000"/>
                </a:solidFill>
                <a:latin typeface="Calibri" pitchFamily="34" charset="0"/>
              </a:rPr>
              <a:t>skupne varnostne politike</a:t>
            </a:r>
          </a:p>
          <a:p>
            <a:pPr lvl="1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kumimoji="0" lang="sl-SI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skupni varnostni pregled IKT tehnologije</a:t>
            </a:r>
          </a:p>
          <a:p>
            <a:pPr lvl="1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lang="sl-SI" sz="2200" kern="0" dirty="0">
                <a:solidFill>
                  <a:sysClr val="windowText" lastClr="000000"/>
                </a:solidFill>
                <a:latin typeface="Calibri" pitchFamily="34" charset="0"/>
              </a:rPr>
              <a:t> </a:t>
            </a:r>
            <a:r>
              <a:rPr lang="sl-SI" sz="2200" kern="0" dirty="0" smtClean="0">
                <a:solidFill>
                  <a:sysClr val="windowText" lastClr="000000"/>
                </a:solidFill>
                <a:latin typeface="Calibri" pitchFamily="34" charset="0"/>
              </a:rPr>
              <a:t>optimizacija dodeljenih varnih oddaljenih povezav</a:t>
            </a:r>
          </a:p>
          <a:p>
            <a:pPr lvl="1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</a:pPr>
            <a:r>
              <a:rPr kumimoji="0" lang="sl-SI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obravnava postavitve požarnih pregrad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"/>
            <a:ext cx="10085388" cy="7566025"/>
          </a:xfrm>
          <a:prstGeom prst="rect">
            <a:avLst/>
          </a:prstGeom>
          <a:noFill/>
          <a:ln w="12600" cap="flat">
            <a:noFill/>
            <a:miter lim="800000"/>
            <a:headEnd/>
            <a:tailEnd/>
          </a:ln>
          <a:effectLst/>
        </p:spPr>
      </p:pic>
      <p:sp>
        <p:nvSpPr>
          <p:cNvPr id="7" name="Naslov 1"/>
          <p:cNvSpPr txBox="1">
            <a:spLocks/>
          </p:cNvSpPr>
          <p:nvPr/>
        </p:nvSpPr>
        <p:spPr>
          <a:xfrm>
            <a:off x="859086" y="897930"/>
            <a:ext cx="784887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Skupne naloge in dosežki DS IKT  </a:t>
            </a:r>
            <a:r>
              <a:rPr lang="sl-SI" sz="1600" b="1" noProof="0" dirty="0" smtClean="0">
                <a:solidFill>
                  <a:sysClr val="window" lastClr="FFFFFF">
                    <a:lumMod val="65000"/>
                  </a:sysClr>
                </a:solidFill>
                <a:latin typeface="Calibri"/>
                <a:ea typeface="+mj-ea"/>
                <a:cs typeface="+mj-cs"/>
              </a:rPr>
              <a:t>4</a:t>
            </a:r>
            <a:r>
              <a:rPr kumimoji="0" lang="sl-SI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65000"/>
                  </a:sys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/4</a:t>
            </a:r>
            <a:endParaRPr kumimoji="0" lang="sl-SI" sz="1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65000"/>
                </a:sys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1075110" y="2122066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zagotavljamo standarde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programske opreme delovnih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postaj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oblikujemo skupna mnenja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do vladnih inštitucij in zakonodaje na področju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telekomunikacij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l-SI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izmenjujemo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in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obravnavamo tehnične in druge informacije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pri IKT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tehnologiji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l-SI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izvajamo skupna izobraževanja </a:t>
            </a:r>
            <a:r>
              <a:rPr kumimoji="0" lang="sl-SI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na področju </a:t>
            </a: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IKT</a:t>
            </a:r>
            <a:endParaRPr kumimoji="0" lang="sl-SI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Officeova 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ova tema">
      <a:majorFont>
        <a:latin typeface="Times New Roman"/>
        <a:ea typeface=""/>
        <a:cs typeface="Times New Roman"/>
      </a:majorFont>
      <a:minorFont>
        <a:latin typeface="Arial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ova 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ova 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Officeova 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ova tema">
      <a:majorFont>
        <a:latin typeface="Times New Roman"/>
        <a:ea typeface=""/>
        <a:cs typeface="Times New Roman"/>
      </a:majorFont>
      <a:minorFont>
        <a:latin typeface="Arial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ova 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ova 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510</Words>
  <Application>Microsoft Office PowerPoint</Application>
  <PresentationFormat>Po meri</PresentationFormat>
  <Paragraphs>85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diapozitivov</vt:lpstr>
      </vt:variant>
      <vt:variant>
        <vt:i4>11</vt:i4>
      </vt:variant>
    </vt:vector>
  </HeadingPairs>
  <TitlesOfParts>
    <vt:vector size="13" baseType="lpstr">
      <vt:lpstr>Officeova tema</vt:lpstr>
      <vt:lpstr>Officeova tema</vt:lpstr>
      <vt:lpstr>STRATEŠKA KONFERENCA ELEKTRODISTRIBUCIJE 2015  mag. Peter Fajfar  Maribor, 23. april 2015</vt:lpstr>
      <vt:lpstr>Izvajanje učinkovite informacijske komunikacijske tehnološke podpore zahtevam izvajanja poslovnih in tehnoloških procesov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STRATEŠKA KONFERENCA ELEKTRODISTRIBUCIJE 2015 Ime in priimek predavatelja Maribor, 23. april 2015</dc:title>
  <dc:creator>Peter Fajfar</dc:creator>
  <cp:lastModifiedBy>Roman Ponebšek</cp:lastModifiedBy>
  <cp:revision>16</cp:revision>
  <cp:lastPrinted>1601-01-01T00:00:00Z</cp:lastPrinted>
  <dcterms:created xsi:type="dcterms:W3CDTF">1601-01-01T00:00:00Z</dcterms:created>
  <dcterms:modified xsi:type="dcterms:W3CDTF">2015-04-21T07:32:55Z</dcterms:modified>
</cp:coreProperties>
</file>